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2" r:id="rId6"/>
    <p:sldId id="272" r:id="rId7"/>
    <p:sldId id="273" r:id="rId8"/>
    <p:sldId id="274" r:id="rId9"/>
    <p:sldId id="275" r:id="rId10"/>
    <p:sldId id="280" r:id="rId11"/>
    <p:sldId id="279" r:id="rId12"/>
    <p:sldId id="276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5BAB33-06E0-087B-C452-FAA0FC64EB26}" v="5" dt="2022-02-10T10:18:56.692"/>
    <p1510:client id="{9873F7FF-99B1-2E76-5691-2D74429E3CDA}" v="105" dt="2022-02-15T10:57:57.0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lien ten Cate" userId="S::jhm.tencate@noorderpoort.nl::d6dbf0b3-e403-4d3e-8bab-b52690421076" providerId="AD" clId="Web-{9873F7FF-99B1-2E76-5691-2D74429E3CDA}"/>
    <pc:docChg chg="modSld">
      <pc:chgData name="Jacolien ten Cate" userId="S::jhm.tencate@noorderpoort.nl::d6dbf0b3-e403-4d3e-8bab-b52690421076" providerId="AD" clId="Web-{9873F7FF-99B1-2E76-5691-2D74429E3CDA}" dt="2022-02-15T10:57:54.769" v="104" actId="20577"/>
      <pc:docMkLst>
        <pc:docMk/>
      </pc:docMkLst>
      <pc:sldChg chg="modSp">
        <pc:chgData name="Jacolien ten Cate" userId="S::jhm.tencate@noorderpoort.nl::d6dbf0b3-e403-4d3e-8bab-b52690421076" providerId="AD" clId="Web-{9873F7FF-99B1-2E76-5691-2D74429E3CDA}" dt="2022-02-15T10:57:46.925" v="102" actId="20577"/>
        <pc:sldMkLst>
          <pc:docMk/>
          <pc:sldMk cId="3548010375" sldId="258"/>
        </pc:sldMkLst>
        <pc:spChg chg="mod">
          <ac:chgData name="Jacolien ten Cate" userId="S::jhm.tencate@noorderpoort.nl::d6dbf0b3-e403-4d3e-8bab-b52690421076" providerId="AD" clId="Web-{9873F7FF-99B1-2E76-5691-2D74429E3CDA}" dt="2022-02-15T10:57:46.925" v="102" actId="20577"/>
          <ac:spMkLst>
            <pc:docMk/>
            <pc:sldMk cId="3548010375" sldId="258"/>
            <ac:spMk id="3" creationId="{00000000-0000-0000-0000-000000000000}"/>
          </ac:spMkLst>
        </pc:spChg>
      </pc:sldChg>
      <pc:sldChg chg="modSp">
        <pc:chgData name="Jacolien ten Cate" userId="S::jhm.tencate@noorderpoort.nl::d6dbf0b3-e403-4d3e-8bab-b52690421076" providerId="AD" clId="Web-{9873F7FF-99B1-2E76-5691-2D74429E3CDA}" dt="2022-02-15T10:57:54.769" v="104" actId="20577"/>
        <pc:sldMkLst>
          <pc:docMk/>
          <pc:sldMk cId="722325664" sldId="262"/>
        </pc:sldMkLst>
        <pc:spChg chg="mod">
          <ac:chgData name="Jacolien ten Cate" userId="S::jhm.tencate@noorderpoort.nl::d6dbf0b3-e403-4d3e-8bab-b52690421076" providerId="AD" clId="Web-{9873F7FF-99B1-2E76-5691-2D74429E3CDA}" dt="2022-02-15T10:57:54.769" v="104" actId="20577"/>
          <ac:spMkLst>
            <pc:docMk/>
            <pc:sldMk cId="722325664" sldId="262"/>
            <ac:spMk id="3" creationId="{00000000-0000-0000-0000-000000000000}"/>
          </ac:spMkLst>
        </pc:spChg>
      </pc:sldChg>
    </pc:docChg>
  </pc:docChgLst>
  <pc:docChgLst>
    <pc:chgData name="Jacolien ten Cate" userId="S::jhm.tencate@noorderpoort.nl::d6dbf0b3-e403-4d3e-8bab-b52690421076" providerId="AD" clId="Web-{145BAB33-06E0-087B-C452-FAA0FC64EB26}"/>
    <pc:docChg chg="modSld">
      <pc:chgData name="Jacolien ten Cate" userId="S::jhm.tencate@noorderpoort.nl::d6dbf0b3-e403-4d3e-8bab-b52690421076" providerId="AD" clId="Web-{145BAB33-06E0-087B-C452-FAA0FC64EB26}" dt="2022-02-10T10:18:53.161" v="3" actId="20577"/>
      <pc:docMkLst>
        <pc:docMk/>
      </pc:docMkLst>
      <pc:sldChg chg="modSp">
        <pc:chgData name="Jacolien ten Cate" userId="S::jhm.tencate@noorderpoort.nl::d6dbf0b3-e403-4d3e-8bab-b52690421076" providerId="AD" clId="Web-{145BAB33-06E0-087B-C452-FAA0FC64EB26}" dt="2022-02-10T10:18:53.161" v="3" actId="20577"/>
        <pc:sldMkLst>
          <pc:docMk/>
          <pc:sldMk cId="3548010375" sldId="258"/>
        </pc:sldMkLst>
        <pc:spChg chg="mod">
          <ac:chgData name="Jacolien ten Cate" userId="S::jhm.tencate@noorderpoort.nl::d6dbf0b3-e403-4d3e-8bab-b52690421076" providerId="AD" clId="Web-{145BAB33-06E0-087B-C452-FAA0FC64EB26}" dt="2022-02-10T10:18:53.161" v="3" actId="20577"/>
          <ac:spMkLst>
            <pc:docMk/>
            <pc:sldMk cId="3548010375" sldId="258"/>
            <ac:spMk id="3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18-09-11T07:21:33.459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0 0 0</inkml:trace>
  <inkml:trace contextRef="#ctx0" brushRef="#br0" timeOffset="793.58">-159 0 0,'-39'-40'125</inkml:trace>
  <inkml:trace contextRef="#ctx0" brushRef="#br0" timeOffset="996.65">-397-80 0,'-40'0'79,"1"40"-64,-80 0 1</inkml:trace>
  <inkml:trace contextRef="#ctx0" brushRef="#br0" timeOffset="1684.27">-3969-238 0,'0'-40'109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18-09-11T07:21:40.199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18-09-11T07:21:46.863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0 0 0,'40'0'16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3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8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76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63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44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56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41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CD73815-2707-4475-8F1A-B873CB631BB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79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A4AFB99-0EAB-4182-AFF8-E214C82A68F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1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3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5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9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6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7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4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0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7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8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rgvoorbeter.nl/docs/PVZ/vindplaats/Zorgleefplan/2008%20-%20003%20hoe%20werk%20je%20met%20ZLP%5b1%5d.pdf" TargetMode="External"/><Relationship Id="rId2" Type="http://schemas.openxmlformats.org/officeDocument/2006/relationships/hyperlink" Target="https://vimeo.com/18450836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LnLA59rCk1k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rgvoorkennis.nl/uploads/1506363935_TZ-Totaal.pdf" TargetMode="External"/><Relationship Id="rId2" Type="http://schemas.openxmlformats.org/officeDocument/2006/relationships/hyperlink" Target="http://www.leefplezier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ovisie.nl/tool/8-fasenmodel-formulier-begeleidingsplan" TargetMode="External"/><Relationship Id="rId4" Type="http://schemas.openxmlformats.org/officeDocument/2006/relationships/hyperlink" Target="http://www.zideris.nl/dynamic/media/1/documents/Folders/Presentatie%20Individueel%20Ondersteuningsplan%20IOP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Examen C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588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9E3965-9D2C-44BB-9B0E-A82C5B4DE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err="1"/>
              <a:t>zorgleefplan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B702A6-90A5-48E1-89F4-778E4DCFE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err="1">
                <a:hlinkClick r:id="rId2"/>
              </a:rPr>
              <a:t>Zorgleefplan</a:t>
            </a:r>
            <a:endParaRPr lang="nl-NL"/>
          </a:p>
          <a:p>
            <a:endParaRPr lang="nl-NL"/>
          </a:p>
          <a:p>
            <a:r>
              <a:rPr lang="nl-NL">
                <a:hlinkClick r:id="rId3"/>
              </a:rPr>
              <a:t>https://www.zorgvoorbeter.nl/docs/PVZ/vindplaats/Zorgleefplan/2008%20-%20003%20hoe%20werk%20je%20met%20ZLP[1].pdf</a:t>
            </a:r>
            <a:endParaRPr lang="nl-NL"/>
          </a:p>
          <a:p>
            <a:r>
              <a:rPr lang="nl-NL">
                <a:hlinkClick r:id="rId4"/>
              </a:rPr>
              <a:t>https://youtu.be/LnLA59rCk1k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811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>
            <a:extLst>
              <a:ext uri="{FF2B5EF4-FFF2-40B4-BE49-F238E27FC236}">
                <a16:creationId xmlns:a16="http://schemas.microsoft.com/office/drawing/2014/main" id="{0ECB39B3-E268-4002-A69A-F5D62F973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949" y="139446"/>
            <a:ext cx="9212093" cy="657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080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CCCBE3-C5D4-4DED-803F-1823C2724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Sprint 6Opdracht 2 bij EX16/20: Ondersteuningsplan bij- of opstellen</a:t>
            </a:r>
            <a:br>
              <a:rPr lang="nl-NL"/>
            </a:b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80CCBD-97D7-4EF7-AEBB-8D67ABF60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b="1"/>
              <a:t>Sprint 6 </a:t>
            </a:r>
            <a:r>
              <a:rPr lang="nl-NL"/>
              <a:t>Lever een bijdrage aan het opstellen van een ondersteuningsplan voor je cliënt door zo mogelijk met de cliënt en/of collega’s een bestaand plan bij te stellen of een nieuw plan op te stellen:</a:t>
            </a:r>
          </a:p>
          <a:p>
            <a:r>
              <a:rPr lang="nl-NL"/>
              <a:t>Verzamelen van gegevens</a:t>
            </a:r>
          </a:p>
          <a:p>
            <a:r>
              <a:rPr lang="nl-NL"/>
              <a:t>Inschatten van wensen, behoeften en problemen</a:t>
            </a:r>
          </a:p>
          <a:p>
            <a:r>
              <a:rPr lang="nl-NL"/>
              <a:t>Uitwerken van de doelen, geplande activiteiten/interventies en evaluatiewijze en –momenten</a:t>
            </a:r>
          </a:p>
          <a:p>
            <a:r>
              <a:rPr lang="nl-NL"/>
              <a:t>Wat wil je inbrengen in het MDO</a:t>
            </a:r>
          </a:p>
          <a:p>
            <a:r>
              <a:rPr lang="nl-NL" i="1"/>
              <a:t>Je doet dit via de planmethode die je hebt uitgewerkt bij sprint 2.</a:t>
            </a:r>
          </a:p>
          <a:p>
            <a:r>
              <a:rPr lang="nl-NL" i="1"/>
              <a:t>Gebruik hiervoor de witte loper, dit mag in een schema</a:t>
            </a:r>
          </a:p>
          <a:p>
            <a:r>
              <a:rPr lang="nl-NL" i="1"/>
              <a:t>Dus probleem doel actie evaluatie, welk problemen breng je in.</a:t>
            </a:r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1893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4BA38-06AB-4FA5-A4F9-99620295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spcBef>
                <a:spcPts val="1000"/>
              </a:spcBef>
              <a:buClr>
                <a:srgbClr val="B31166"/>
              </a:buClr>
              <a:buSzPct val="80000"/>
              <a:buFont typeface="Wingdings 3" charset="2"/>
              <a:buChar char=""/>
            </a:pPr>
            <a:r>
              <a:rPr lang="nl-NL"/>
              <a:t>Sprint 7</a:t>
            </a:r>
            <a:r>
              <a:rPr lang="nl-NL" sz="50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Sprinopdrat 7:</a:t>
            </a:r>
            <a:r>
              <a:rPr lang="nl-NL" sz="1600"/>
              <a:t>EX16/20: Ondersteuningsplan onderbouwen</a:t>
            </a:r>
            <a:br>
              <a:rPr lang="nl-NL" sz="1600"/>
            </a:br>
            <a:r>
              <a:rPr lang="nl-NL" sz="160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t 2 bij EX16/20: Ondersteuningsplan onderbouwen</a:t>
            </a:r>
            <a:br>
              <a:rPr lang="nl-NL" sz="160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nl-NL" sz="16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AD914D-C9F5-484B-843D-C7486C074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81417" cy="3750166"/>
          </a:xfrm>
        </p:spPr>
        <p:txBody>
          <a:bodyPr>
            <a:normAutofit/>
          </a:bodyPr>
          <a:lstStyle/>
          <a:p>
            <a:r>
              <a:rPr lang="nl-NL"/>
              <a:t>Voeren van een MDO</a:t>
            </a:r>
          </a:p>
          <a:p>
            <a:r>
              <a:rPr lang="nl-NL"/>
              <a:t>Houd het MDO ,je mede studenten zijn in hun rol als collega, de examinator is je  docent ,je beoordeling is aan de hand van  gedragsobservatie uit het examen.</a:t>
            </a:r>
          </a:p>
          <a:p>
            <a:endParaRPr lang="nl-NL"/>
          </a:p>
          <a:p>
            <a:r>
              <a:rPr lang="nl-NL"/>
              <a:t>Deze gedragsobservatie heeft betrekking op het op- of bijgestelde ondersteuningsplan zelf en hoe je dit onderbouwt.</a:t>
            </a:r>
          </a:p>
          <a:p>
            <a:endParaRPr lang="nl-NL"/>
          </a:p>
          <a:p>
            <a:r>
              <a:rPr 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4812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616407-3E4D-4469-BDAF-3837EBF9FD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MDO">
            <a:extLst>
              <a:ext uri="{FF2B5EF4-FFF2-40B4-BE49-F238E27FC236}">
                <a16:creationId xmlns:a16="http://schemas.microsoft.com/office/drawing/2014/main" id="{F945498D-BB12-46AF-91FC-E763C1FE2F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62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Examen C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Exameneenheid C – Examen 1 en 16/20: </a:t>
            </a:r>
          </a:p>
          <a:p>
            <a:r>
              <a:rPr lang="nl-NL" sz="1600"/>
              <a:t>Plannen van zorg en begeleiding</a:t>
            </a:r>
          </a:p>
          <a:p>
            <a:endParaRPr lang="nl-NL"/>
          </a:p>
          <a:p>
            <a:endParaRPr lang="nl-NL"/>
          </a:p>
          <a:p>
            <a:endParaRPr lang="nl-NL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t 5"/>
              <p14:cNvContentPartPr/>
              <p14:nvPr/>
            </p14:nvContentPartPr>
            <p14:xfrm>
              <a:off x="6386422" y="3000397"/>
              <a:ext cx="1429200" cy="100440"/>
            </p14:xfrm>
          </p:contentPart>
        </mc:Choice>
        <mc:Fallback xmlns="">
          <p:pic>
            <p:nvPicPr>
              <p:cNvPr id="6" name="Inkt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71302" y="2985277"/>
                <a:ext cx="1458720" cy="12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t 9"/>
              <p14:cNvContentPartPr/>
              <p14:nvPr/>
            </p14:nvContentPartPr>
            <p14:xfrm>
              <a:off x="2614702" y="1514317"/>
              <a:ext cx="360" cy="360"/>
            </p14:xfrm>
          </p:contentPart>
        </mc:Choice>
        <mc:Fallback xmlns="">
          <p:pic>
            <p:nvPicPr>
              <p:cNvPr id="10" name="Inkt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99582" y="1499197"/>
                <a:ext cx="2988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t 11"/>
              <p14:cNvContentPartPr/>
              <p14:nvPr/>
            </p14:nvContentPartPr>
            <p14:xfrm>
              <a:off x="8229622" y="4957717"/>
              <a:ext cx="14760" cy="360"/>
            </p14:xfrm>
          </p:contentPart>
        </mc:Choice>
        <mc:Fallback xmlns="">
          <p:pic>
            <p:nvPicPr>
              <p:cNvPr id="12" name="Inkt 1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214502" y="4942597"/>
                <a:ext cx="44280" cy="2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519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Hoe?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 lnSpcReduction="10000"/>
          </a:bodyPr>
          <a:lstStyle/>
          <a:p>
            <a:r>
              <a:rPr lang="nl-NL" dirty="0"/>
              <a:t>In sprints:</a:t>
            </a:r>
          </a:p>
          <a:p>
            <a:r>
              <a:rPr lang="nl-NL" dirty="0"/>
              <a:t>Sprint 1: Casus schrijven uitleg 17/2 ingeleverd 3/3</a:t>
            </a:r>
          </a:p>
          <a:p>
            <a:r>
              <a:rPr lang="nl-NL" dirty="0"/>
              <a:t>Sprint 2: Planmethodiek beschrijven uitleg 2/3 ingeleverd 10/3</a:t>
            </a:r>
          </a:p>
          <a:p>
            <a:r>
              <a:rPr lang="nl-NL" dirty="0"/>
              <a:t>Sprint 3: vraag een GO aan</a:t>
            </a:r>
          </a:p>
          <a:p>
            <a:pPr>
              <a:buClr>
                <a:srgbClr val="B31166"/>
              </a:buClr>
            </a:pPr>
            <a:r>
              <a:rPr lang="nl-NL" dirty="0"/>
              <a:t>Sprint 4: Rode loper maken uitleg 9/3 ingeleverd 17/3</a:t>
            </a:r>
          </a:p>
          <a:p>
            <a:pPr>
              <a:buClr>
                <a:srgbClr val="B31166"/>
              </a:buClr>
            </a:pPr>
            <a:r>
              <a:rPr lang="nl-NL" dirty="0"/>
              <a:t>Sprint 5 evaluatie /anamnese gesprek 16/3 uitleg ingeleverd 31/3</a:t>
            </a:r>
          </a:p>
          <a:p>
            <a:pPr>
              <a:buClr>
                <a:srgbClr val="B31166"/>
              </a:buClr>
            </a:pPr>
            <a:r>
              <a:rPr lang="nl-NL" dirty="0"/>
              <a:t>Sprint 6 planmethodiek uitwerken uitleg 30/3 ingeleverd 6/4</a:t>
            </a:r>
          </a:p>
          <a:p>
            <a:pPr>
              <a:buClr>
                <a:srgbClr val="B31166"/>
              </a:buClr>
            </a:pPr>
            <a:r>
              <a:rPr lang="nl-NL" dirty="0"/>
              <a:t>Gehele verslag ingeleverd uiterlijk 12 april</a:t>
            </a:r>
          </a:p>
          <a:p>
            <a:pPr>
              <a:buClr>
                <a:srgbClr val="B31166"/>
              </a:buClr>
            </a:pPr>
            <a:r>
              <a:rPr lang="nl-NL" dirty="0"/>
              <a:t>Sprint 7 MDO uitleg 6/4 MDO volgens planning 13/4,14/4,20/4,21/4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01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examens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28850"/>
            <a:ext cx="9720073" cy="4023360"/>
          </a:xfrm>
        </p:spPr>
        <p:txBody>
          <a:bodyPr/>
          <a:lstStyle/>
          <a:p>
            <a:r>
              <a:rPr lang="nl-NL"/>
              <a:t>Sprint 5: opdracht 1 bij EX 1: Anamnesegesprek of evaluatiegesprek voeren</a:t>
            </a:r>
          </a:p>
          <a:p>
            <a:r>
              <a:rPr lang="nl-NL"/>
              <a:t>Sprint 6: opdracht 1 bij EX 16/20: ondersteuningsplan bij- of opstellen</a:t>
            </a:r>
          </a:p>
          <a:p>
            <a:r>
              <a:rPr lang="nl-NL"/>
              <a:t>Sprint 7: opdracht 2 bij EX 16/20: ondersteuningsplan onderbouwen MDO</a:t>
            </a:r>
          </a:p>
          <a:p>
            <a:r>
              <a:rPr lang="nl-NL"/>
              <a:t>Sprint 8: Afronding en evaluatie van de examens</a:t>
            </a:r>
          </a:p>
        </p:txBody>
      </p:sp>
    </p:spTree>
    <p:extLst>
      <p:ext uri="{BB962C8B-B14F-4D97-AF65-F5344CB8AC3E}">
        <p14:creationId xmlns:p14="http://schemas.microsoft.com/office/powerpoint/2010/main" val="389914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Sprint 1: schrijven van een casus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28713" y="2300140"/>
            <a:ext cx="9615488" cy="40092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Client met </a:t>
            </a:r>
            <a:r>
              <a:rPr lang="nl-NL" b="1" dirty="0"/>
              <a:t>midden- tot hoog complexe </a:t>
            </a:r>
            <a:r>
              <a:rPr lang="nl-NL" dirty="0"/>
              <a:t>situatie</a:t>
            </a:r>
          </a:p>
          <a:p>
            <a:r>
              <a:rPr lang="nl-NL" dirty="0"/>
              <a:t>De casus bevat de volgende onderdelen:</a:t>
            </a:r>
          </a:p>
          <a:p>
            <a:r>
              <a:rPr lang="nl-NL" dirty="0"/>
              <a:t>1. Persoonlijke gegevens</a:t>
            </a:r>
          </a:p>
          <a:p>
            <a:r>
              <a:rPr lang="nl-NL" dirty="0"/>
              <a:t>2. Levensloop</a:t>
            </a:r>
          </a:p>
          <a:p>
            <a:r>
              <a:rPr lang="nl-NL" dirty="0"/>
              <a:t>3. Medische Geschiedenis</a:t>
            </a:r>
          </a:p>
          <a:p>
            <a:r>
              <a:rPr lang="nl-NL" dirty="0"/>
              <a:t>4. Dagelijkse activiteiten (dagindeling, gewoontes, hobby’s)</a:t>
            </a:r>
          </a:p>
          <a:p>
            <a:r>
              <a:rPr lang="nl-NL" dirty="0"/>
              <a:t>5. Sociaal netwerk</a:t>
            </a:r>
          </a:p>
          <a:p>
            <a:r>
              <a:rPr lang="nl-NL" dirty="0"/>
              <a:t>6. Veerkracht/eigen kracht/draagkracht-draaglast</a:t>
            </a:r>
          </a:p>
          <a:p>
            <a:r>
              <a:rPr lang="nl-NL" dirty="0"/>
              <a:t>7. 2 begeleidingsvragen/wensen</a:t>
            </a:r>
          </a:p>
          <a:p>
            <a:r>
              <a:rPr lang="nl-NL" dirty="0"/>
              <a:t>Tip: Neem de tijd. Een goede casus is de basis voor je examen.</a:t>
            </a:r>
          </a:p>
        </p:txBody>
      </p:sp>
    </p:spTree>
    <p:extLst>
      <p:ext uri="{BB962C8B-B14F-4D97-AF65-F5344CB8AC3E}">
        <p14:creationId xmlns:p14="http://schemas.microsoft.com/office/powerpoint/2010/main" val="722325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nl-NL" sz="3200">
                <a:solidFill>
                  <a:srgbClr val="EBEBEB"/>
                </a:solidFill>
              </a:rPr>
              <a:t>Sprint 2: planmethodiek beschrijven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l-NL" sz="1400" i="1">
                <a:latin typeface="Arial" panose="020B0604020202020204" pitchFamily="34" charset="0"/>
              </a:rPr>
              <a:t>Onderzoek welke methodiek voor het opstellen van het zorg-, begeleidings- of ondersteuningsplan </a:t>
            </a:r>
          </a:p>
          <a:p>
            <a:pPr>
              <a:lnSpc>
                <a:spcPct val="90000"/>
              </a:lnSpc>
            </a:pPr>
            <a:endParaRPr lang="nl-NL" sz="1400" i="1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nl-NL" sz="1400" i="1">
                <a:latin typeface="Arial" panose="020B0604020202020204" pitchFamily="34" charset="0"/>
              </a:rPr>
              <a:t>De Groninger wellbeing indicator / leefpleziermethodiek (m.n. ouderenzorg, zie o.a. </a:t>
            </a:r>
            <a:r>
              <a:rPr lang="nl-NL" sz="1400" i="1" u="sng"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www.leefplezier.nl</a:t>
            </a:r>
            <a:r>
              <a:rPr lang="nl-NL" sz="1400" i="1">
                <a:latin typeface="Arial" panose="020B0604020202020204" pitchFamily="34" charset="0"/>
              </a:rPr>
              <a:t> )</a:t>
            </a:r>
            <a:endParaRPr lang="nl-NL" sz="1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NL" sz="1400" i="1">
                <a:latin typeface="Arial" panose="020B0604020202020204" pitchFamily="34" charset="0"/>
              </a:rPr>
              <a:t>Het OMAHA-systeem (m.n. thuiszorg, zie </a:t>
            </a:r>
            <a:r>
              <a:rPr lang="nl-NL" sz="1400" i="1" u="sng"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https://www.zorgvoorkennis.nl/uploads/1506363935_TZ-Totaal.pdf</a:t>
            </a:r>
            <a:r>
              <a:rPr lang="nl-NL" sz="1400" i="1">
                <a:latin typeface="Arial" panose="020B0604020202020204" pitchFamily="34" charset="0"/>
              </a:rPr>
              <a:t>)</a:t>
            </a:r>
            <a:endParaRPr lang="nl-NL" sz="1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NL" sz="1400" i="1">
                <a:latin typeface="Arial" panose="020B0604020202020204" pitchFamily="34" charset="0"/>
              </a:rPr>
              <a:t>Het individueel ondersteuningsplan (m.n. gehandicaptenzorg, zie bijvoorbeeld</a:t>
            </a:r>
            <a:endParaRPr lang="nl-NL" sz="1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nl-NL" sz="1400" i="1" u="sng"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http://www.zideris.nl/dynamic/media/1/documents/Folders/Presentatie%20Individueel%20Ondersteuningsplan%20IOP.pdf</a:t>
            </a:r>
            <a:r>
              <a:rPr lang="nl-NL" sz="1400" i="1">
                <a:latin typeface="Arial" panose="020B0604020202020204" pitchFamily="34" charset="0"/>
              </a:rPr>
              <a:t>)</a:t>
            </a:r>
            <a:endParaRPr lang="nl-NL" sz="1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NL" sz="1400" i="1">
                <a:latin typeface="Arial" panose="020B0604020202020204" pitchFamily="34" charset="0"/>
              </a:rPr>
              <a:t>Het 8-fasenmodel (m.n. GGZ, zie </a:t>
            </a:r>
            <a:r>
              <a:rPr lang="nl-NL" sz="1400" i="1" u="sng"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https://www.movisie.nl/tool/8-fasenmodel-formulier-begeleidingsplan</a:t>
            </a:r>
            <a:r>
              <a:rPr lang="nl-NL" sz="1400" i="1">
                <a:latin typeface="Arial" panose="020B0604020202020204" pitchFamily="34" charset="0"/>
              </a:rPr>
              <a:t>)</a:t>
            </a:r>
            <a:endParaRPr lang="nl-NL" sz="1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nl-NL" sz="1400">
                <a:latin typeface="Arial" panose="020B0604020202020204" pitchFamily="34" charset="0"/>
              </a:rPr>
              <a:t> </a:t>
            </a:r>
          </a:p>
          <a:p>
            <a:pPr>
              <a:lnSpc>
                <a:spcPct val="90000"/>
              </a:lnSpc>
            </a:pPr>
            <a:r>
              <a:rPr lang="nl-NL" sz="1400" i="1">
                <a:latin typeface="Arial" panose="020B0604020202020204" pitchFamily="34" charset="0"/>
              </a:rPr>
              <a:t>Kies de methodiek die het best bij jou casus past. Beschrijf in een verslag onderstaande punten:</a:t>
            </a:r>
            <a:endParaRPr lang="nl-NL" sz="1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nl-NL" sz="1400" i="1">
                <a:latin typeface="Arial" panose="020B0604020202020204" pitchFamily="34" charset="0"/>
              </a:rPr>
              <a:t>- Beschrijf de methodiek in een verslag.</a:t>
            </a:r>
            <a:br>
              <a:rPr lang="nl-NL" sz="1400" i="1">
                <a:latin typeface="Arial" panose="020B0604020202020204" pitchFamily="34" charset="0"/>
              </a:rPr>
            </a:br>
            <a:r>
              <a:rPr lang="nl-NL" sz="1400" i="1">
                <a:latin typeface="Arial" panose="020B0604020202020204" pitchFamily="34" charset="0"/>
              </a:rPr>
              <a:t>- Beschrijf waarom deze methodiek bij jou casus past.</a:t>
            </a:r>
            <a:endParaRPr lang="nl-NL" sz="1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nl-NL" sz="1400" i="1">
                <a:latin typeface="Arial" panose="020B0604020202020204" pitchFamily="34" charset="0"/>
              </a:rPr>
              <a:t>- Benoem minimaal 2 voordelen van deze methodiek.</a:t>
            </a:r>
            <a:endParaRPr lang="nl-NL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26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9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1" name="Rectangle 13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Freeform 5">
            <a:extLst>
              <a:ext uri="{FF2B5EF4-FFF2-40B4-BE49-F238E27FC236}">
                <a16:creationId xmlns:a16="http://schemas.microsoft.com/office/drawing/2014/main" id="{4E212B76-74CB-461F-90A3-EF4F2397A8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202D31F-73E9-4AFB-BAD8-900CDFE2F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4929" y="1241266"/>
            <a:ext cx="4798142" cy="315375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Sprint 3 GO</a:t>
            </a:r>
          </a:p>
        </p:txBody>
      </p:sp>
      <p:sp>
        <p:nvSpPr>
          <p:cNvPr id="23" name="Rectangle 17">
            <a:extLst>
              <a:ext uri="{FF2B5EF4-FFF2-40B4-BE49-F238E27FC236}">
                <a16:creationId xmlns:a16="http://schemas.microsoft.com/office/drawing/2014/main" id="{81E746D0-4B37-4869-B2EF-79D5F0FFF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4" name="Graphic 6" descr="Kruipen">
            <a:extLst>
              <a:ext uri="{FF2B5EF4-FFF2-40B4-BE49-F238E27FC236}">
                <a16:creationId xmlns:a16="http://schemas.microsoft.com/office/drawing/2014/main" id="{4A077461-4B28-4B9D-9A38-167FC8C4A1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88503" y="1113063"/>
            <a:ext cx="4628758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9795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DF2D8F-C012-41AA-81E4-ACB8689C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Sprint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85E156-7EFA-41B1-AE50-6B06FC996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Rode lopers</a:t>
            </a:r>
          </a:p>
        </p:txBody>
      </p:sp>
    </p:spTree>
    <p:extLst>
      <p:ext uri="{BB962C8B-B14F-4D97-AF65-F5344CB8AC3E}">
        <p14:creationId xmlns:p14="http://schemas.microsoft.com/office/powerpoint/2010/main" val="376377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05D-B57A-4061-BF8A-51E7F214F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Sprint 5 Anamnese- of evaluatiegesprek voeren</a:t>
            </a:r>
            <a:br>
              <a:rPr lang="nl-NL"/>
            </a:b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D3A8D9-834C-4981-A1D2-88FA81FC3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34" y="2101174"/>
            <a:ext cx="11335966" cy="48249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/>
              <a:t> </a:t>
            </a:r>
          </a:p>
          <a:p>
            <a:r>
              <a:rPr lang="nl-NL"/>
              <a:t>Kies uit een anamnese- of evaluatiegesprek.</a:t>
            </a:r>
          </a:p>
          <a:p>
            <a:r>
              <a:rPr lang="nl-NL"/>
              <a:t>Maak vragen uit je planmethodiek voor je anamnese of evaluatie gesprek.</a:t>
            </a:r>
          </a:p>
          <a:p>
            <a:r>
              <a:rPr lang="nl-NL"/>
              <a:t>Voer een </a:t>
            </a:r>
            <a:r>
              <a:rPr lang="nl-NL" u="sng"/>
              <a:t>anamnese- of evaluatiegesprek </a:t>
            </a:r>
            <a:r>
              <a:rPr lang="nl-NL"/>
              <a:t>met de cliënt uit je casus  in de vorm van een rollenspel.</a:t>
            </a:r>
          </a:p>
          <a:p>
            <a:r>
              <a:rPr lang="nl-NL"/>
              <a:t>Signaleer (tijdens het gesprek) risico’s, veranderingen in het gedrag, de gezondheidstoestand, welbevinden en de veiligheid van de cliënt (en zijn/haar omgeving).</a:t>
            </a:r>
          </a:p>
          <a:p>
            <a:r>
              <a:rPr lang="nl-NL"/>
              <a:t>Maak hierbij gebruik van informatie die de cliënt geeft of je via de casus en rode loper weet.</a:t>
            </a:r>
          </a:p>
          <a:p>
            <a:r>
              <a:rPr lang="nl-NL"/>
              <a:t>Hou rekening met de eigen kracht en (medische) voorgeschiedenis van de cliënt, diens ervaringsdeskundigheid en met individuele verschillen die de communicatie kunnen beperken.</a:t>
            </a:r>
          </a:p>
          <a:p>
            <a:r>
              <a:rPr lang="nl-NL"/>
              <a:t>Neem het gesprek op (met beeld en geluid) zodat het achteraf beoordeeld kan worden</a:t>
            </a:r>
          </a:p>
          <a:p>
            <a:r>
              <a:rPr lang="nl-NL"/>
              <a:t>Let op dat je zelf goed in beeld bent. Bij de beoordeling wordt de gedragsobservatie uit exameneenheid C gebruikt bladzijde 4 van 10.</a:t>
            </a:r>
            <a:br>
              <a:rPr lang="nl-NL"/>
            </a:br>
            <a:r>
              <a:rPr lang="nl-NL" b="1"/>
              <a:t>Het filmpje mag maximaal 5 minuten duren.</a:t>
            </a:r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594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-directiekamer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Breedbeeld</PresentationFormat>
  <Slides>14</Slides>
  <Notes>0</Notes>
  <HiddenSlides>0</HiddenSlide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Ion-directiekamer</vt:lpstr>
      <vt:lpstr>Examen C </vt:lpstr>
      <vt:lpstr>Examen C</vt:lpstr>
      <vt:lpstr>Hoe?</vt:lpstr>
      <vt:lpstr>examens</vt:lpstr>
      <vt:lpstr>Sprint 1: schrijven van een casus</vt:lpstr>
      <vt:lpstr>Sprint 2: planmethodiek beschrijven</vt:lpstr>
      <vt:lpstr>Sprint 3 GO</vt:lpstr>
      <vt:lpstr>Sprint 4</vt:lpstr>
      <vt:lpstr>Sprint 5 Anamnese- of evaluatiegesprek voeren </vt:lpstr>
      <vt:lpstr>zorgleefplan</vt:lpstr>
      <vt:lpstr>PowerPoint-presentatie</vt:lpstr>
      <vt:lpstr>Sprint 6Opdracht 2 bij EX16/20: Ondersteuningsplan bij- of opstellen </vt:lpstr>
      <vt:lpstr>Sprint 7Sprinopdrat 7:EX16/20: Ondersteuningsplan onderbouwen t 2 bij EX16/20: Ondersteuningsplan onderbouwen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C</dc:title>
  <dc:creator>Jacolien ten Cate</dc:creator>
  <cp:revision>32</cp:revision>
  <dcterms:created xsi:type="dcterms:W3CDTF">2021-03-04T14:14:38Z</dcterms:created>
  <dcterms:modified xsi:type="dcterms:W3CDTF">2022-02-15T10:57:57Z</dcterms:modified>
</cp:coreProperties>
</file>