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6" r:id="rId2"/>
    <p:sldId id="257" r:id="rId3"/>
    <p:sldId id="258" r:id="rId4"/>
    <p:sldId id="259" r:id="rId5"/>
    <p:sldId id="262" r:id="rId6"/>
    <p:sldId id="272" r:id="rId7"/>
    <p:sldId id="273" r:id="rId8"/>
    <p:sldId id="274" r:id="rId9"/>
    <p:sldId id="275" r:id="rId10"/>
    <p:sldId id="280" r:id="rId11"/>
    <p:sldId id="279" r:id="rId12"/>
    <p:sldId id="276" r:id="rId13"/>
    <p:sldId id="277" r:id="rId14"/>
    <p:sldId id="27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5BAB33-06E0-087B-C452-FAA0FC64EB26}" v="5" dt="2022-02-10T10:18:56.692"/>
    <p1510:client id="{9873F7FF-99B1-2E76-5691-2D74429E3CDA}" v="105" dt="2022-02-15T10:57:57.0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olien ten Cate" userId="S::jhm.tencate@noorderpoort.nl::d6dbf0b3-e403-4d3e-8bab-b52690421076" providerId="AD" clId="Web-{9873F7FF-99B1-2E76-5691-2D74429E3CDA}"/>
    <pc:docChg chg="modSld">
      <pc:chgData name="Jacolien ten Cate" userId="S::jhm.tencate@noorderpoort.nl::d6dbf0b3-e403-4d3e-8bab-b52690421076" providerId="AD" clId="Web-{9873F7FF-99B1-2E76-5691-2D74429E3CDA}" dt="2022-02-15T10:57:54.769" v="104" actId="20577"/>
      <pc:docMkLst>
        <pc:docMk/>
      </pc:docMkLst>
      <pc:sldChg chg="modSp">
        <pc:chgData name="Jacolien ten Cate" userId="S::jhm.tencate@noorderpoort.nl::d6dbf0b3-e403-4d3e-8bab-b52690421076" providerId="AD" clId="Web-{9873F7FF-99B1-2E76-5691-2D74429E3CDA}" dt="2022-02-15T10:57:46.925" v="102" actId="20577"/>
        <pc:sldMkLst>
          <pc:docMk/>
          <pc:sldMk cId="3548010375" sldId="258"/>
        </pc:sldMkLst>
        <pc:spChg chg="mod">
          <ac:chgData name="Jacolien ten Cate" userId="S::jhm.tencate@noorderpoort.nl::d6dbf0b3-e403-4d3e-8bab-b52690421076" providerId="AD" clId="Web-{9873F7FF-99B1-2E76-5691-2D74429E3CDA}" dt="2022-02-15T10:57:46.925" v="102" actId="20577"/>
          <ac:spMkLst>
            <pc:docMk/>
            <pc:sldMk cId="3548010375" sldId="258"/>
            <ac:spMk id="3" creationId="{00000000-0000-0000-0000-000000000000}"/>
          </ac:spMkLst>
        </pc:spChg>
      </pc:sldChg>
      <pc:sldChg chg="modSp">
        <pc:chgData name="Jacolien ten Cate" userId="S::jhm.tencate@noorderpoort.nl::d6dbf0b3-e403-4d3e-8bab-b52690421076" providerId="AD" clId="Web-{9873F7FF-99B1-2E76-5691-2D74429E3CDA}" dt="2022-02-15T10:57:54.769" v="104" actId="20577"/>
        <pc:sldMkLst>
          <pc:docMk/>
          <pc:sldMk cId="722325664" sldId="262"/>
        </pc:sldMkLst>
        <pc:spChg chg="mod">
          <ac:chgData name="Jacolien ten Cate" userId="S::jhm.tencate@noorderpoort.nl::d6dbf0b3-e403-4d3e-8bab-b52690421076" providerId="AD" clId="Web-{9873F7FF-99B1-2E76-5691-2D74429E3CDA}" dt="2022-02-15T10:57:54.769" v="104" actId="20577"/>
          <ac:spMkLst>
            <pc:docMk/>
            <pc:sldMk cId="722325664" sldId="262"/>
            <ac:spMk id="3" creationId="{00000000-0000-0000-0000-000000000000}"/>
          </ac:spMkLst>
        </pc:spChg>
      </pc:sldChg>
    </pc:docChg>
  </pc:docChgLst>
  <pc:docChgLst>
    <pc:chgData name="Jacolien ten Cate" userId="S::jhm.tencate@noorderpoort.nl::d6dbf0b3-e403-4d3e-8bab-b52690421076" providerId="AD" clId="Web-{145BAB33-06E0-087B-C452-FAA0FC64EB26}"/>
    <pc:docChg chg="modSld">
      <pc:chgData name="Jacolien ten Cate" userId="S::jhm.tencate@noorderpoort.nl::d6dbf0b3-e403-4d3e-8bab-b52690421076" providerId="AD" clId="Web-{145BAB33-06E0-087B-C452-FAA0FC64EB26}" dt="2022-02-10T10:18:53.161" v="3" actId="20577"/>
      <pc:docMkLst>
        <pc:docMk/>
      </pc:docMkLst>
      <pc:sldChg chg="modSp">
        <pc:chgData name="Jacolien ten Cate" userId="S::jhm.tencate@noorderpoort.nl::d6dbf0b3-e403-4d3e-8bab-b52690421076" providerId="AD" clId="Web-{145BAB33-06E0-087B-C452-FAA0FC64EB26}" dt="2022-02-10T10:18:53.161" v="3" actId="20577"/>
        <pc:sldMkLst>
          <pc:docMk/>
          <pc:sldMk cId="3548010375" sldId="258"/>
        </pc:sldMkLst>
        <pc:spChg chg="mod">
          <ac:chgData name="Jacolien ten Cate" userId="S::jhm.tencate@noorderpoort.nl::d6dbf0b3-e403-4d3e-8bab-b52690421076" providerId="AD" clId="Web-{145BAB33-06E0-087B-C452-FAA0FC64EB26}" dt="2022-02-10T10:18:53.161" v="3" actId="20577"/>
          <ac:spMkLst>
            <pc:docMk/>
            <pc:sldMk cId="3548010375" sldId="258"/>
            <ac:spMk id="3" creationId="{00000000-0000-0000-0000-000000000000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79275" units="1/cm"/>
          <inkml:channelProperty channel="T" name="resolution" value="1" units="1/dev"/>
        </inkml:channelProperties>
      </inkml:inkSource>
      <inkml:timestamp xml:id="ts0" timeString="2018-09-11T07:21:33.459"/>
    </inkml:context>
    <inkml:brush xml:id="br0">
      <inkml:brushProperty name="width" value="0.08333" units="cm"/>
      <inkml:brushProperty name="height" value="0.08333" units="cm"/>
      <inkml:brushProperty name="fitToCurve" value="1"/>
    </inkml:brush>
  </inkml:definitions>
  <inkml:trace contextRef="#ctx0" brushRef="#br0">0 0 0</inkml:trace>
  <inkml:trace contextRef="#ctx0" brushRef="#br0" timeOffset="793.58">-159 0 0,'-39'-40'125</inkml:trace>
  <inkml:trace contextRef="#ctx0" brushRef="#br0" timeOffset="996.65">-397-80 0,'-40'0'79,"1"40"-64,-80 0 1</inkml:trace>
  <inkml:trace contextRef="#ctx0" brushRef="#br0" timeOffset="1684.27">-3969-238 0,'0'-40'109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79275" units="1/cm"/>
          <inkml:channelProperty channel="T" name="resolution" value="1" units="1/dev"/>
        </inkml:channelProperties>
      </inkml:inkSource>
      <inkml:timestamp xml:id="ts0" timeString="2018-09-11T07:21:40.199"/>
    </inkml:context>
    <inkml:brush xml:id="br0">
      <inkml:brushProperty name="width" value="0.08333" units="cm"/>
      <inkml:brushProperty name="height" value="0.08333" units="cm"/>
      <inkml:brushProperty name="fitToCurve" value="1"/>
    </inkml:brush>
  </inkml:definitions>
  <inkml:trace contextRef="#ctx0" brushRef="#br0">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79275" units="1/cm"/>
          <inkml:channelProperty channel="T" name="resolution" value="1" units="1/dev"/>
        </inkml:channelProperties>
      </inkml:inkSource>
      <inkml:timestamp xml:id="ts0" timeString="2018-09-11T07:21:46.863"/>
    </inkml:context>
    <inkml:brush xml:id="br0">
      <inkml:brushProperty name="width" value="0.08333" units="cm"/>
      <inkml:brushProperty name="height" value="0.08333" units="cm"/>
      <inkml:brushProperty name="fitToCurve" value="1"/>
    </inkml:brush>
  </inkml:definitions>
  <inkml:trace contextRef="#ctx0" brushRef="#br0">0 0 0,'40'0'16</inkml:trace>
</inkml:ink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6AD6EE87-EBD5-4F12-A48A-63ACA297AC8F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138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89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776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063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6442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2/15/2022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3567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2/15/2022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5416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4CD73815-2707-4475-8F1A-B873CB631BB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0794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2A4AFB99-0EAB-4182-AFF8-E214C82A68F6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915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639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552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499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763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07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544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306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578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0298CD5-6C1E-4009-B41F-6DF62E31D3BE}" type="datetimeFigureOut">
              <a:rPr lang="en-US" smtClean="0"/>
              <a:pPr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58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orgvoorbeter.nl/docs/PVZ/vindplaats/Zorgleefplan/2008%20-%20003%20hoe%20werk%20je%20met%20ZLP%5b1%5d.pdf" TargetMode="External"/><Relationship Id="rId2" Type="http://schemas.openxmlformats.org/officeDocument/2006/relationships/hyperlink" Target="https://vimeo.com/18450836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outu.be/LnLA59rCk1k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5" Type="http://schemas.openxmlformats.org/officeDocument/2006/relationships/image" Target="../media/image3.png"/><Relationship Id="rId4" Type="http://schemas.openxmlformats.org/officeDocument/2006/relationships/customXml" Target="../ink/ink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orgvoorkennis.nl/uploads/1506363935_TZ-Totaal.pdf" TargetMode="External"/><Relationship Id="rId2" Type="http://schemas.openxmlformats.org/officeDocument/2006/relationships/hyperlink" Target="http://www.leefplezier.nl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ovisie.nl/tool/8-fasenmodel-formulier-begeleidingsplan" TargetMode="External"/><Relationship Id="rId4" Type="http://schemas.openxmlformats.org/officeDocument/2006/relationships/hyperlink" Target="http://www.zideris.nl/dynamic/media/1/documents/Folders/Presentatie%20Individueel%20Ondersteuningsplan%20IOP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Examen C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588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9E3965-9D2C-44BB-9B0E-A82C5B4DE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err="1"/>
              <a:t>zorgleefplan</a:t>
            </a:r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3B702A6-90A5-48E1-89F4-778E4DCFE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err="1">
                <a:hlinkClick r:id="rId2"/>
              </a:rPr>
              <a:t>Zorgleefplan</a:t>
            </a:r>
            <a:endParaRPr lang="nl-NL"/>
          </a:p>
          <a:p>
            <a:endParaRPr lang="nl-NL"/>
          </a:p>
          <a:p>
            <a:r>
              <a:rPr lang="nl-NL">
                <a:hlinkClick r:id="rId3"/>
              </a:rPr>
              <a:t>https://www.zorgvoorbeter.nl/docs/PVZ/vindplaats/Zorgleefplan/2008%20-%20003%20hoe%20werk%20je%20met%20ZLP[1].pdf</a:t>
            </a:r>
            <a:endParaRPr lang="nl-NL"/>
          </a:p>
          <a:p>
            <a:r>
              <a:rPr lang="nl-NL">
                <a:hlinkClick r:id="rId4"/>
              </a:rPr>
              <a:t>https://youtu.be/LnLA59rCk1k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9811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Afbeelding 17">
            <a:extLst>
              <a:ext uri="{FF2B5EF4-FFF2-40B4-BE49-F238E27FC236}">
                <a16:creationId xmlns:a16="http://schemas.microsoft.com/office/drawing/2014/main" id="{0ECB39B3-E268-4002-A69A-F5D62F9734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1949" y="139446"/>
            <a:ext cx="9212093" cy="6579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080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CCCBE3-C5D4-4DED-803F-1823C2724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Sprint 6Opdracht 2 bij EX16/20: Ondersteuningsplan bij- of opstellen</a:t>
            </a:r>
            <a:br>
              <a:rPr lang="nl-NL"/>
            </a:br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480CCBD-97D7-4EF7-AEBB-8D67ABF60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b="1"/>
              <a:t>Sprint 6 </a:t>
            </a:r>
            <a:r>
              <a:rPr lang="nl-NL"/>
              <a:t>Lever een bijdrage aan het opstellen van een ondersteuningsplan voor je cliënt door zo mogelijk met de cliënt en/of collega’s een bestaand plan bij te stellen of een nieuw plan op te stellen:</a:t>
            </a:r>
          </a:p>
          <a:p>
            <a:r>
              <a:rPr lang="nl-NL"/>
              <a:t>Verzamelen van gegevens</a:t>
            </a:r>
          </a:p>
          <a:p>
            <a:r>
              <a:rPr lang="nl-NL"/>
              <a:t>Inschatten van wensen, behoeften en problemen</a:t>
            </a:r>
          </a:p>
          <a:p>
            <a:r>
              <a:rPr lang="nl-NL"/>
              <a:t>Uitwerken van de doelen, geplande activiteiten/interventies en evaluatiewijze en –momenten</a:t>
            </a:r>
          </a:p>
          <a:p>
            <a:r>
              <a:rPr lang="nl-NL"/>
              <a:t>Wat wil je inbrengen in het MDO</a:t>
            </a:r>
          </a:p>
          <a:p>
            <a:r>
              <a:rPr lang="nl-NL" i="1"/>
              <a:t>Je doet dit via de planmethode die je hebt uitgewerkt bij sprint 2.</a:t>
            </a:r>
          </a:p>
          <a:p>
            <a:r>
              <a:rPr lang="nl-NL" i="1"/>
              <a:t>Gebruik hiervoor de witte loper, dit mag in een schema</a:t>
            </a:r>
          </a:p>
          <a:p>
            <a:r>
              <a:rPr lang="nl-NL" i="1"/>
              <a:t>Dus probleem doel actie evaluatie, welk problemen breng je in.</a:t>
            </a:r>
            <a:endParaRPr lang="nl-NL"/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18933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44BA38-06AB-4FA5-A4F9-99620295E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>
              <a:spcBef>
                <a:spcPts val="1000"/>
              </a:spcBef>
              <a:buClr>
                <a:srgbClr val="B31166"/>
              </a:buClr>
              <a:buSzPct val="80000"/>
              <a:buFont typeface="Wingdings 3" charset="2"/>
              <a:buChar char=""/>
            </a:pPr>
            <a:r>
              <a:rPr lang="nl-NL"/>
              <a:t>Sprint 7</a:t>
            </a:r>
            <a:r>
              <a:rPr lang="nl-NL" sz="50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Sprinopdrat 7:</a:t>
            </a:r>
            <a:r>
              <a:rPr lang="nl-NL" sz="1600"/>
              <a:t>EX16/20: Ondersteuningsplan onderbouwen</a:t>
            </a:r>
            <a:br>
              <a:rPr lang="nl-NL" sz="1600"/>
            </a:br>
            <a:r>
              <a:rPr lang="nl-NL" sz="160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t 2 bij EX16/20: Ondersteuningsplan onderbouwen</a:t>
            </a:r>
            <a:br>
              <a:rPr lang="nl-NL" sz="160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</a:br>
            <a:endParaRPr lang="nl-NL" sz="160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AAD914D-C9F5-484B-843D-C7486C0740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581417" cy="3750166"/>
          </a:xfrm>
        </p:spPr>
        <p:txBody>
          <a:bodyPr>
            <a:normAutofit/>
          </a:bodyPr>
          <a:lstStyle/>
          <a:p>
            <a:r>
              <a:rPr lang="nl-NL"/>
              <a:t>Voeren van een MDO</a:t>
            </a:r>
          </a:p>
          <a:p>
            <a:r>
              <a:rPr lang="nl-NL"/>
              <a:t>Houd het MDO ,je mede studenten zijn in hun rol als collega, de examinator is je  docent ,je beoordeling is aan de hand van  gedragsobservatie uit het examen.</a:t>
            </a:r>
          </a:p>
          <a:p>
            <a:endParaRPr lang="nl-NL"/>
          </a:p>
          <a:p>
            <a:r>
              <a:rPr lang="nl-NL"/>
              <a:t>Deze gedragsobservatie heeft betrekking op het op- of bijgestelde ondersteuningsplan zelf en hoe je dit onderbouwt.</a:t>
            </a:r>
          </a:p>
          <a:p>
            <a:endParaRPr lang="nl-NL"/>
          </a:p>
          <a:p>
            <a:r>
              <a:rPr lang="nl-NL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448126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1616407-3E4D-4469-BDAF-3837EBF9FD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026" name="Picture 2" descr="MDO">
            <a:extLst>
              <a:ext uri="{FF2B5EF4-FFF2-40B4-BE49-F238E27FC236}">
                <a16:creationId xmlns:a16="http://schemas.microsoft.com/office/drawing/2014/main" id="{F945498D-BB12-46AF-91FC-E763C1FE2FD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0620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Examen C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Exameneenheid C – Examen 1 en 16/20: </a:t>
            </a:r>
          </a:p>
          <a:p>
            <a:r>
              <a:rPr lang="nl-NL" sz="1600"/>
              <a:t>Plannen van zorg en begeleiding</a:t>
            </a:r>
          </a:p>
          <a:p>
            <a:endParaRPr lang="nl-NL"/>
          </a:p>
          <a:p>
            <a:endParaRPr lang="nl-NL"/>
          </a:p>
          <a:p>
            <a:endParaRPr lang="nl-NL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" name="Inkt 5"/>
              <p14:cNvContentPartPr/>
              <p14:nvPr/>
            </p14:nvContentPartPr>
            <p14:xfrm>
              <a:off x="6386422" y="3000397"/>
              <a:ext cx="1429200" cy="100440"/>
            </p14:xfrm>
          </p:contentPart>
        </mc:Choice>
        <mc:Fallback xmlns="">
          <p:pic>
            <p:nvPicPr>
              <p:cNvPr id="6" name="Inkt 5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371302" y="2985277"/>
                <a:ext cx="1458720" cy="12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0" name="Inkt 9"/>
              <p14:cNvContentPartPr/>
              <p14:nvPr/>
            </p14:nvContentPartPr>
            <p14:xfrm>
              <a:off x="2614702" y="1514317"/>
              <a:ext cx="360" cy="360"/>
            </p14:xfrm>
          </p:contentPart>
        </mc:Choice>
        <mc:Fallback xmlns="">
          <p:pic>
            <p:nvPicPr>
              <p:cNvPr id="10" name="Inkt 9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599582" y="1499197"/>
                <a:ext cx="29880" cy="2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2" name="Inkt 11"/>
              <p14:cNvContentPartPr/>
              <p14:nvPr/>
            </p14:nvContentPartPr>
            <p14:xfrm>
              <a:off x="8229622" y="4957717"/>
              <a:ext cx="14760" cy="360"/>
            </p14:xfrm>
          </p:contentPart>
        </mc:Choice>
        <mc:Fallback xmlns="">
          <p:pic>
            <p:nvPicPr>
              <p:cNvPr id="12" name="Inkt 11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214502" y="4942597"/>
                <a:ext cx="44280" cy="29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15193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Hoe?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45720" tIns="45720" rIns="45720" bIns="45720" rtlCol="0" anchor="t">
            <a:normAutofit lnSpcReduction="10000"/>
          </a:bodyPr>
          <a:lstStyle/>
          <a:p>
            <a:r>
              <a:rPr lang="nl-NL" dirty="0"/>
              <a:t>In sprints:</a:t>
            </a:r>
          </a:p>
          <a:p>
            <a:r>
              <a:rPr lang="nl-NL" dirty="0"/>
              <a:t>Sprint 1: Casus schrijven uitleg 17/2 ingeleverd 3/3</a:t>
            </a:r>
          </a:p>
          <a:p>
            <a:r>
              <a:rPr lang="nl-NL" dirty="0"/>
              <a:t>Sprint 2: Planmethodiek beschrijven uitleg 2/3 ingeleverd 10/3</a:t>
            </a:r>
          </a:p>
          <a:p>
            <a:r>
              <a:rPr lang="nl-NL" dirty="0"/>
              <a:t>Sprint 3: vraag een GO aan</a:t>
            </a:r>
          </a:p>
          <a:p>
            <a:pPr>
              <a:buClr>
                <a:srgbClr val="B31166"/>
              </a:buClr>
            </a:pPr>
            <a:r>
              <a:rPr lang="nl-NL" dirty="0"/>
              <a:t>Sprint 4: Rode loper maken uitleg 9/3 ingeleverd 17/3</a:t>
            </a:r>
          </a:p>
          <a:p>
            <a:pPr>
              <a:buClr>
                <a:srgbClr val="B31166"/>
              </a:buClr>
            </a:pPr>
            <a:r>
              <a:rPr lang="nl-NL" dirty="0"/>
              <a:t>Sprint 5 evaluatie /anamnese gesprek 16/3 uitleg ingeleverd 31/3</a:t>
            </a:r>
          </a:p>
          <a:p>
            <a:pPr>
              <a:buClr>
                <a:srgbClr val="B31166"/>
              </a:buClr>
            </a:pPr>
            <a:r>
              <a:rPr lang="nl-NL" dirty="0"/>
              <a:t>Sprint 6 planmethodiek uitwerken uitleg 30/3 ingeleverd 6/4</a:t>
            </a:r>
          </a:p>
          <a:p>
            <a:pPr>
              <a:buClr>
                <a:srgbClr val="B31166"/>
              </a:buClr>
            </a:pPr>
            <a:r>
              <a:rPr lang="nl-NL" dirty="0"/>
              <a:t>Gehele verslag ingeleverd uiterlijk 12 april</a:t>
            </a:r>
          </a:p>
          <a:p>
            <a:pPr>
              <a:buClr>
                <a:srgbClr val="B31166"/>
              </a:buClr>
            </a:pPr>
            <a:r>
              <a:rPr lang="nl-NL" dirty="0"/>
              <a:t>Sprint 7 MDO uitleg 6/4 MDO volgens planning 13/4,14/4,20/4,21/4</a:t>
            </a:r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8010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examens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24128" y="2228850"/>
            <a:ext cx="9720073" cy="4023360"/>
          </a:xfrm>
        </p:spPr>
        <p:txBody>
          <a:bodyPr/>
          <a:lstStyle/>
          <a:p>
            <a:r>
              <a:rPr lang="nl-NL"/>
              <a:t>Sprint 5: opdracht 1 bij EX 1: Anamnesegesprek of evaluatiegesprek voeren</a:t>
            </a:r>
          </a:p>
          <a:p>
            <a:r>
              <a:rPr lang="nl-NL"/>
              <a:t>Sprint 6: opdracht 1 bij EX 16/20: ondersteuningsplan bij- of opstellen</a:t>
            </a:r>
          </a:p>
          <a:p>
            <a:r>
              <a:rPr lang="nl-NL"/>
              <a:t>Sprint 7: opdracht 2 bij EX 16/20: ondersteuningsplan onderbouwen MDO</a:t>
            </a:r>
          </a:p>
          <a:p>
            <a:r>
              <a:rPr lang="nl-NL"/>
              <a:t>Sprint 8: Afronding en evaluatie van de examens</a:t>
            </a:r>
          </a:p>
        </p:txBody>
      </p:sp>
    </p:spTree>
    <p:extLst>
      <p:ext uri="{BB962C8B-B14F-4D97-AF65-F5344CB8AC3E}">
        <p14:creationId xmlns:p14="http://schemas.microsoft.com/office/powerpoint/2010/main" val="3899140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Sprint 1: schrijven van een casus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28713" y="2300140"/>
            <a:ext cx="9615488" cy="400922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/>
              <a:t>Client met </a:t>
            </a:r>
            <a:r>
              <a:rPr lang="nl-NL" b="1" dirty="0"/>
              <a:t>midden- tot hoog complexe </a:t>
            </a:r>
            <a:r>
              <a:rPr lang="nl-NL" dirty="0"/>
              <a:t>situatie</a:t>
            </a:r>
          </a:p>
          <a:p>
            <a:r>
              <a:rPr lang="nl-NL" dirty="0"/>
              <a:t>De casus bevat de volgende onderdelen:</a:t>
            </a:r>
          </a:p>
          <a:p>
            <a:r>
              <a:rPr lang="nl-NL" dirty="0"/>
              <a:t>1. Persoonlijke gegevens</a:t>
            </a:r>
          </a:p>
          <a:p>
            <a:r>
              <a:rPr lang="nl-NL" dirty="0"/>
              <a:t>2. Levensloop</a:t>
            </a:r>
          </a:p>
          <a:p>
            <a:r>
              <a:rPr lang="nl-NL" dirty="0"/>
              <a:t>3. Medische Geschiedenis</a:t>
            </a:r>
          </a:p>
          <a:p>
            <a:r>
              <a:rPr lang="nl-NL" dirty="0"/>
              <a:t>4. Dagelijkse activiteiten (dagindeling, gewoontes, hobby’s)</a:t>
            </a:r>
          </a:p>
          <a:p>
            <a:r>
              <a:rPr lang="nl-NL" dirty="0"/>
              <a:t>5. Sociaal netwerk</a:t>
            </a:r>
          </a:p>
          <a:p>
            <a:r>
              <a:rPr lang="nl-NL" dirty="0"/>
              <a:t>6. Veerkracht/eigen kracht/draagkracht-draaglast</a:t>
            </a:r>
          </a:p>
          <a:p>
            <a:r>
              <a:rPr lang="nl-NL" dirty="0"/>
              <a:t>7. 2 begeleidingsvragen/wensen</a:t>
            </a:r>
          </a:p>
          <a:p>
            <a:r>
              <a:rPr lang="nl-NL" dirty="0"/>
              <a:t>Tip: Neem de tijd. Een goede casus is de basis voor je examen.</a:t>
            </a:r>
          </a:p>
        </p:txBody>
      </p:sp>
    </p:spTree>
    <p:extLst>
      <p:ext uri="{BB962C8B-B14F-4D97-AF65-F5344CB8AC3E}">
        <p14:creationId xmlns:p14="http://schemas.microsoft.com/office/powerpoint/2010/main" val="722325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4E43EB-867C-4B35-9A5C-E435157C7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7C0F5DA-B59F-4F13-8BB8-FFD8F2C572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9CEA1DEC-CC9E-4776-9E08-048A15BFA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5922489">
            <a:off x="3140485" y="1826078"/>
            <a:ext cx="3299407" cy="440924"/>
          </a:xfrm>
          <a:custGeom>
            <a:avLst/>
            <a:gdLst/>
            <a:ahLst/>
            <a:cxnLst/>
            <a:rect l="l" t="t" r="r" b="b"/>
            <a:pathLst>
              <a:path w="10000" h="5291">
                <a:moveTo>
                  <a:pt x="85" y="2532"/>
                </a:moveTo>
                <a:cubicBezTo>
                  <a:pt x="1736" y="3911"/>
                  <a:pt x="7524" y="5298"/>
                  <a:pt x="9958" y="5291"/>
                </a:cubicBezTo>
                <a:cubicBezTo>
                  <a:pt x="9989" y="1958"/>
                  <a:pt x="9969" y="3333"/>
                  <a:pt x="10000" y="0"/>
                </a:cubicBezTo>
                <a:lnTo>
                  <a:pt x="10000" y="0"/>
                </a:lnTo>
                <a:lnTo>
                  <a:pt x="9667" y="204"/>
                </a:lnTo>
                <a:lnTo>
                  <a:pt x="9334" y="400"/>
                </a:lnTo>
                <a:lnTo>
                  <a:pt x="9001" y="590"/>
                </a:lnTo>
                <a:lnTo>
                  <a:pt x="8667" y="753"/>
                </a:lnTo>
                <a:lnTo>
                  <a:pt x="8333" y="917"/>
                </a:lnTo>
                <a:lnTo>
                  <a:pt x="7999" y="1071"/>
                </a:lnTo>
                <a:lnTo>
                  <a:pt x="7669" y="1202"/>
                </a:lnTo>
                <a:lnTo>
                  <a:pt x="7333" y="1325"/>
                </a:lnTo>
                <a:lnTo>
                  <a:pt x="7000" y="1440"/>
                </a:lnTo>
                <a:lnTo>
                  <a:pt x="6673" y="1538"/>
                </a:lnTo>
                <a:lnTo>
                  <a:pt x="6340" y="1636"/>
                </a:lnTo>
                <a:lnTo>
                  <a:pt x="6013" y="1719"/>
                </a:lnTo>
                <a:lnTo>
                  <a:pt x="5686" y="1784"/>
                </a:lnTo>
                <a:lnTo>
                  <a:pt x="5359" y="1850"/>
                </a:lnTo>
                <a:lnTo>
                  <a:pt x="5036" y="1906"/>
                </a:lnTo>
                <a:lnTo>
                  <a:pt x="4717" y="1948"/>
                </a:lnTo>
                <a:lnTo>
                  <a:pt x="4396" y="1980"/>
                </a:lnTo>
                <a:lnTo>
                  <a:pt x="4079" y="2013"/>
                </a:lnTo>
                <a:lnTo>
                  <a:pt x="3766" y="2029"/>
                </a:lnTo>
                <a:lnTo>
                  <a:pt x="3454" y="2046"/>
                </a:lnTo>
                <a:lnTo>
                  <a:pt x="3145" y="2053"/>
                </a:lnTo>
                <a:lnTo>
                  <a:pt x="2839" y="2046"/>
                </a:lnTo>
                <a:lnTo>
                  <a:pt x="2537" y="2046"/>
                </a:lnTo>
                <a:lnTo>
                  <a:pt x="2238" y="2029"/>
                </a:lnTo>
                <a:lnTo>
                  <a:pt x="1943" y="2004"/>
                </a:lnTo>
                <a:lnTo>
                  <a:pt x="1653" y="1980"/>
                </a:lnTo>
                <a:lnTo>
                  <a:pt x="1368" y="1955"/>
                </a:lnTo>
                <a:lnTo>
                  <a:pt x="1085" y="1915"/>
                </a:lnTo>
                <a:lnTo>
                  <a:pt x="806" y="1873"/>
                </a:lnTo>
                <a:lnTo>
                  <a:pt x="533" y="1833"/>
                </a:lnTo>
                <a:lnTo>
                  <a:pt x="0" y="1726"/>
                </a:lnTo>
                <a:cubicBezTo>
                  <a:pt x="28" y="1995"/>
                  <a:pt x="57" y="2263"/>
                  <a:pt x="85" y="253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9CE399CF-F4B8-4832-A8CB-B93F6B1EF4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5171964" y="-140866"/>
            <a:ext cx="6053670" cy="7139732"/>
          </a:xfrm>
          <a:custGeom>
            <a:avLst/>
            <a:gdLst>
              <a:gd name="connsiteX0" fmla="*/ 6053670 w 6053670"/>
              <a:gd name="connsiteY0" fmla="*/ 1098 h 7139732"/>
              <a:gd name="connsiteX1" fmla="*/ 6053670 w 6053670"/>
              <a:gd name="connsiteY1" fmla="*/ 1084479 h 7139732"/>
              <a:gd name="connsiteX2" fmla="*/ 6053670 w 6053670"/>
              <a:gd name="connsiteY2" fmla="*/ 1254558 h 7139732"/>
              <a:gd name="connsiteX3" fmla="*/ 6053670 w 6053670"/>
              <a:gd name="connsiteY3" fmla="*/ 7139732 h 7139732"/>
              <a:gd name="connsiteX4" fmla="*/ 0 w 6053670"/>
              <a:gd name="connsiteY4" fmla="*/ 7139732 h 7139732"/>
              <a:gd name="connsiteX5" fmla="*/ 0 w 6053670"/>
              <a:gd name="connsiteY5" fmla="*/ 1249853 h 7139732"/>
              <a:gd name="connsiteX6" fmla="*/ 0 w 6053670"/>
              <a:gd name="connsiteY6" fmla="*/ 1084479 h 7139732"/>
              <a:gd name="connsiteX7" fmla="*/ 0 w 6053670"/>
              <a:gd name="connsiteY7" fmla="*/ 0 h 7139732"/>
              <a:gd name="connsiteX8" fmla="*/ 35717 w 6053670"/>
              <a:gd name="connsiteY8" fmla="*/ 5488 h 7139732"/>
              <a:gd name="connsiteX9" fmla="*/ 140445 w 6053670"/>
              <a:gd name="connsiteY9" fmla="*/ 21641 h 7139732"/>
              <a:gd name="connsiteX10" fmla="*/ 216722 w 6053670"/>
              <a:gd name="connsiteY10" fmla="*/ 32932 h 7139732"/>
              <a:gd name="connsiteX11" fmla="*/ 307527 w 6053670"/>
              <a:gd name="connsiteY11" fmla="*/ 44850 h 7139732"/>
              <a:gd name="connsiteX12" fmla="*/ 415282 w 6053670"/>
              <a:gd name="connsiteY12" fmla="*/ 59121 h 7139732"/>
              <a:gd name="connsiteX13" fmla="*/ 534539 w 6053670"/>
              <a:gd name="connsiteY13" fmla="*/ 74175 h 7139732"/>
              <a:gd name="connsiteX14" fmla="*/ 668931 w 6053670"/>
              <a:gd name="connsiteY14" fmla="*/ 90014 h 7139732"/>
              <a:gd name="connsiteX15" fmla="*/ 815430 w 6053670"/>
              <a:gd name="connsiteY15" fmla="*/ 106794 h 7139732"/>
              <a:gd name="connsiteX16" fmla="*/ 974641 w 6053670"/>
              <a:gd name="connsiteY16" fmla="*/ 123574 h 7139732"/>
              <a:gd name="connsiteX17" fmla="*/ 1144144 w 6053670"/>
              <a:gd name="connsiteY17" fmla="*/ 140667 h 7139732"/>
              <a:gd name="connsiteX18" fmla="*/ 1326965 w 6053670"/>
              <a:gd name="connsiteY18" fmla="*/ 156506 h 7139732"/>
              <a:gd name="connsiteX19" fmla="*/ 1518261 w 6053670"/>
              <a:gd name="connsiteY19" fmla="*/ 171717 h 7139732"/>
              <a:gd name="connsiteX20" fmla="*/ 1720453 w 6053670"/>
              <a:gd name="connsiteY20" fmla="*/ 185518 h 7139732"/>
              <a:gd name="connsiteX21" fmla="*/ 1931121 w 6053670"/>
              <a:gd name="connsiteY21" fmla="*/ 198690 h 7139732"/>
              <a:gd name="connsiteX22" fmla="*/ 2150869 w 6053670"/>
              <a:gd name="connsiteY22" fmla="*/ 211079 h 7139732"/>
              <a:gd name="connsiteX23" fmla="*/ 2263467 w 6053670"/>
              <a:gd name="connsiteY23" fmla="*/ 215470 h 7139732"/>
              <a:gd name="connsiteX24" fmla="*/ 2378487 w 6053670"/>
              <a:gd name="connsiteY24" fmla="*/ 220332 h 7139732"/>
              <a:gd name="connsiteX25" fmla="*/ 2495323 w 6053670"/>
              <a:gd name="connsiteY25" fmla="*/ 224879 h 7139732"/>
              <a:gd name="connsiteX26" fmla="*/ 2612764 w 6053670"/>
              <a:gd name="connsiteY26" fmla="*/ 227859 h 7139732"/>
              <a:gd name="connsiteX27" fmla="*/ 2732627 w 6053670"/>
              <a:gd name="connsiteY27" fmla="*/ 230525 h 7139732"/>
              <a:gd name="connsiteX28" fmla="*/ 2853700 w 6053670"/>
              <a:gd name="connsiteY28" fmla="*/ 233348 h 7139732"/>
              <a:gd name="connsiteX29" fmla="*/ 2977195 w 6053670"/>
              <a:gd name="connsiteY29" fmla="*/ 235229 h 7139732"/>
              <a:gd name="connsiteX30" fmla="*/ 3101901 w 6053670"/>
              <a:gd name="connsiteY30" fmla="*/ 235229 h 7139732"/>
              <a:gd name="connsiteX31" fmla="*/ 3227817 w 6053670"/>
              <a:gd name="connsiteY31" fmla="*/ 236170 h 7139732"/>
              <a:gd name="connsiteX32" fmla="*/ 3354944 w 6053670"/>
              <a:gd name="connsiteY32" fmla="*/ 235229 h 7139732"/>
              <a:gd name="connsiteX33" fmla="*/ 3483887 w 6053670"/>
              <a:gd name="connsiteY33" fmla="*/ 233348 h 7139732"/>
              <a:gd name="connsiteX34" fmla="*/ 3612830 w 6053670"/>
              <a:gd name="connsiteY34" fmla="*/ 231623 h 7139732"/>
              <a:gd name="connsiteX35" fmla="*/ 3743590 w 6053670"/>
              <a:gd name="connsiteY35" fmla="*/ 227859 h 7139732"/>
              <a:gd name="connsiteX36" fmla="*/ 3875560 w 6053670"/>
              <a:gd name="connsiteY36" fmla="*/ 223938 h 7139732"/>
              <a:gd name="connsiteX37" fmla="*/ 4007530 w 6053670"/>
              <a:gd name="connsiteY37" fmla="*/ 219391 h 7139732"/>
              <a:gd name="connsiteX38" fmla="*/ 4140710 w 6053670"/>
              <a:gd name="connsiteY38" fmla="*/ 212961 h 7139732"/>
              <a:gd name="connsiteX39" fmla="*/ 4275102 w 6053670"/>
              <a:gd name="connsiteY39" fmla="*/ 205277 h 7139732"/>
              <a:gd name="connsiteX40" fmla="*/ 4410098 w 6053670"/>
              <a:gd name="connsiteY40" fmla="*/ 197907 h 7139732"/>
              <a:gd name="connsiteX41" fmla="*/ 4545096 w 6053670"/>
              <a:gd name="connsiteY41" fmla="*/ 188498 h 7139732"/>
              <a:gd name="connsiteX42" fmla="*/ 4681909 w 6053670"/>
              <a:gd name="connsiteY42" fmla="*/ 177207 h 7139732"/>
              <a:gd name="connsiteX43" fmla="*/ 4816905 w 6053670"/>
              <a:gd name="connsiteY43" fmla="*/ 165916 h 7139732"/>
              <a:gd name="connsiteX44" fmla="*/ 4954323 w 6053670"/>
              <a:gd name="connsiteY44" fmla="*/ 152899 h 7139732"/>
              <a:gd name="connsiteX45" fmla="*/ 5092347 w 6053670"/>
              <a:gd name="connsiteY45" fmla="*/ 138629 h 7139732"/>
              <a:gd name="connsiteX46" fmla="*/ 5228555 w 6053670"/>
              <a:gd name="connsiteY46" fmla="*/ 123574 h 7139732"/>
              <a:gd name="connsiteX47" fmla="*/ 5366578 w 6053670"/>
              <a:gd name="connsiteY47" fmla="*/ 106010 h 7139732"/>
              <a:gd name="connsiteX48" fmla="*/ 5503997 w 6053670"/>
              <a:gd name="connsiteY48" fmla="*/ 87192 h 7139732"/>
              <a:gd name="connsiteX49" fmla="*/ 5642020 w 6053670"/>
              <a:gd name="connsiteY49" fmla="*/ 68530 h 7139732"/>
              <a:gd name="connsiteX50" fmla="*/ 5779438 w 6053670"/>
              <a:gd name="connsiteY50" fmla="*/ 46733 h 7139732"/>
              <a:gd name="connsiteX51" fmla="*/ 5916251 w 6053670"/>
              <a:gd name="connsiteY51" fmla="*/ 24464 h 7139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053670" h="7139732">
                <a:moveTo>
                  <a:pt x="6053670" y="1098"/>
                </a:moveTo>
                <a:lnTo>
                  <a:pt x="6053670" y="1084479"/>
                </a:lnTo>
                <a:lnTo>
                  <a:pt x="6053670" y="1254558"/>
                </a:lnTo>
                <a:lnTo>
                  <a:pt x="6053670" y="7139732"/>
                </a:lnTo>
                <a:lnTo>
                  <a:pt x="0" y="7139732"/>
                </a:lnTo>
                <a:lnTo>
                  <a:pt x="0" y="1249853"/>
                </a:lnTo>
                <a:lnTo>
                  <a:pt x="0" y="1084479"/>
                </a:lnTo>
                <a:lnTo>
                  <a:pt x="0" y="0"/>
                </a:lnTo>
                <a:lnTo>
                  <a:pt x="35717" y="5488"/>
                </a:lnTo>
                <a:lnTo>
                  <a:pt x="140445" y="21641"/>
                </a:lnTo>
                <a:lnTo>
                  <a:pt x="216722" y="32932"/>
                </a:lnTo>
                <a:lnTo>
                  <a:pt x="307527" y="44850"/>
                </a:lnTo>
                <a:lnTo>
                  <a:pt x="415282" y="59121"/>
                </a:lnTo>
                <a:lnTo>
                  <a:pt x="534539" y="74175"/>
                </a:lnTo>
                <a:lnTo>
                  <a:pt x="668931" y="90014"/>
                </a:lnTo>
                <a:lnTo>
                  <a:pt x="815430" y="106794"/>
                </a:lnTo>
                <a:lnTo>
                  <a:pt x="974641" y="123574"/>
                </a:lnTo>
                <a:lnTo>
                  <a:pt x="1144144" y="140667"/>
                </a:lnTo>
                <a:lnTo>
                  <a:pt x="1326965" y="156506"/>
                </a:lnTo>
                <a:lnTo>
                  <a:pt x="1518261" y="171717"/>
                </a:lnTo>
                <a:lnTo>
                  <a:pt x="1720453" y="185518"/>
                </a:lnTo>
                <a:lnTo>
                  <a:pt x="1931121" y="198690"/>
                </a:lnTo>
                <a:lnTo>
                  <a:pt x="2150869" y="211079"/>
                </a:lnTo>
                <a:lnTo>
                  <a:pt x="2263467" y="215470"/>
                </a:lnTo>
                <a:lnTo>
                  <a:pt x="2378487" y="220332"/>
                </a:lnTo>
                <a:lnTo>
                  <a:pt x="2495323" y="224879"/>
                </a:lnTo>
                <a:lnTo>
                  <a:pt x="2612764" y="227859"/>
                </a:lnTo>
                <a:lnTo>
                  <a:pt x="2732627" y="230525"/>
                </a:lnTo>
                <a:lnTo>
                  <a:pt x="2853700" y="233348"/>
                </a:lnTo>
                <a:lnTo>
                  <a:pt x="2977195" y="235229"/>
                </a:lnTo>
                <a:lnTo>
                  <a:pt x="3101901" y="235229"/>
                </a:lnTo>
                <a:lnTo>
                  <a:pt x="3227817" y="236170"/>
                </a:lnTo>
                <a:lnTo>
                  <a:pt x="3354944" y="235229"/>
                </a:lnTo>
                <a:lnTo>
                  <a:pt x="3483887" y="233348"/>
                </a:lnTo>
                <a:lnTo>
                  <a:pt x="3612830" y="231623"/>
                </a:lnTo>
                <a:lnTo>
                  <a:pt x="3743590" y="227859"/>
                </a:lnTo>
                <a:lnTo>
                  <a:pt x="3875560" y="223938"/>
                </a:lnTo>
                <a:lnTo>
                  <a:pt x="4007530" y="219391"/>
                </a:lnTo>
                <a:lnTo>
                  <a:pt x="4140710" y="212961"/>
                </a:lnTo>
                <a:lnTo>
                  <a:pt x="4275102" y="205277"/>
                </a:lnTo>
                <a:lnTo>
                  <a:pt x="4410098" y="197907"/>
                </a:lnTo>
                <a:lnTo>
                  <a:pt x="4545096" y="188498"/>
                </a:lnTo>
                <a:lnTo>
                  <a:pt x="4681909" y="177207"/>
                </a:lnTo>
                <a:lnTo>
                  <a:pt x="4816905" y="165916"/>
                </a:lnTo>
                <a:lnTo>
                  <a:pt x="4954323" y="152899"/>
                </a:lnTo>
                <a:lnTo>
                  <a:pt x="5092347" y="138629"/>
                </a:lnTo>
                <a:lnTo>
                  <a:pt x="5228555" y="123574"/>
                </a:lnTo>
                <a:lnTo>
                  <a:pt x="5366578" y="106010"/>
                </a:lnTo>
                <a:lnTo>
                  <a:pt x="5503997" y="87192"/>
                </a:lnTo>
                <a:lnTo>
                  <a:pt x="5642020" y="68530"/>
                </a:lnTo>
                <a:lnTo>
                  <a:pt x="5779438" y="46733"/>
                </a:lnTo>
                <a:lnTo>
                  <a:pt x="5916251" y="2446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1F23E73A-FDC8-462C-83C1-3AA8961449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94087" y="1130603"/>
            <a:ext cx="3342442" cy="4596794"/>
          </a:xfrm>
        </p:spPr>
        <p:txBody>
          <a:bodyPr anchor="ctr">
            <a:normAutofit/>
          </a:bodyPr>
          <a:lstStyle/>
          <a:p>
            <a:r>
              <a:rPr lang="nl-NL" sz="3200">
                <a:solidFill>
                  <a:srgbClr val="EBEBEB"/>
                </a:solidFill>
              </a:rPr>
              <a:t>Sprint 2: planmethodiek beschrijven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290077" y="437513"/>
            <a:ext cx="5502614" cy="595432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nl-NL" sz="1400" i="1">
                <a:latin typeface="Arial" panose="020B0604020202020204" pitchFamily="34" charset="0"/>
              </a:rPr>
              <a:t>Onderzoek welke methodiek voor het opstellen van het zorg-, begeleidings- of ondersteuningsplan </a:t>
            </a:r>
          </a:p>
          <a:p>
            <a:pPr>
              <a:lnSpc>
                <a:spcPct val="90000"/>
              </a:lnSpc>
            </a:pPr>
            <a:endParaRPr lang="nl-NL" sz="1400" i="1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nl-NL" sz="1400" i="1">
                <a:latin typeface="Arial" panose="020B0604020202020204" pitchFamily="34" charset="0"/>
              </a:rPr>
              <a:t>De Groninger wellbeing indicator / leefpleziermethodiek (m.n. ouderenzorg, zie o.a. </a:t>
            </a:r>
            <a:r>
              <a:rPr lang="nl-NL" sz="1400" i="1" u="sng"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www.leefplezier.nl</a:t>
            </a:r>
            <a:r>
              <a:rPr lang="nl-NL" sz="1400" i="1">
                <a:latin typeface="Arial" panose="020B0604020202020204" pitchFamily="34" charset="0"/>
              </a:rPr>
              <a:t> )</a:t>
            </a:r>
            <a:endParaRPr lang="nl-NL" sz="140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nl-NL" sz="1400" i="1">
                <a:latin typeface="Arial" panose="020B0604020202020204" pitchFamily="34" charset="0"/>
              </a:rPr>
              <a:t>Het OMAHA-systeem (m.n. thuiszorg, zie </a:t>
            </a:r>
            <a:r>
              <a:rPr lang="nl-NL" sz="1400" i="1" u="sng"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https://www.zorgvoorkennis.nl/uploads/1506363935_TZ-Totaal.pdf</a:t>
            </a:r>
            <a:r>
              <a:rPr lang="nl-NL" sz="1400" i="1">
                <a:latin typeface="Arial" panose="020B0604020202020204" pitchFamily="34" charset="0"/>
              </a:rPr>
              <a:t>)</a:t>
            </a:r>
            <a:endParaRPr lang="nl-NL" sz="140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nl-NL" sz="1400" i="1">
                <a:latin typeface="Arial" panose="020B0604020202020204" pitchFamily="34" charset="0"/>
              </a:rPr>
              <a:t>Het individueel ondersteuningsplan (m.n. gehandicaptenzorg, zie bijvoorbeeld</a:t>
            </a:r>
            <a:endParaRPr lang="nl-NL" sz="140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nl-NL" sz="1400" i="1" u="sng"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http://www.zideris.nl/dynamic/media/1/documents/Folders/Presentatie%20Individueel%20Ondersteuningsplan%20IOP.pdf</a:t>
            </a:r>
            <a:r>
              <a:rPr lang="nl-NL" sz="1400" i="1">
                <a:latin typeface="Arial" panose="020B0604020202020204" pitchFamily="34" charset="0"/>
              </a:rPr>
              <a:t>)</a:t>
            </a:r>
            <a:endParaRPr lang="nl-NL" sz="140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nl-NL" sz="1400" i="1">
                <a:latin typeface="Arial" panose="020B0604020202020204" pitchFamily="34" charset="0"/>
              </a:rPr>
              <a:t>Het 8-fasenmodel (m.n. GGZ, zie </a:t>
            </a:r>
            <a:r>
              <a:rPr lang="nl-NL" sz="1400" i="1" u="sng"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https://www.movisie.nl/tool/8-fasenmodel-formulier-begeleidingsplan</a:t>
            </a:r>
            <a:r>
              <a:rPr lang="nl-NL" sz="1400" i="1">
                <a:latin typeface="Arial" panose="020B0604020202020204" pitchFamily="34" charset="0"/>
              </a:rPr>
              <a:t>)</a:t>
            </a:r>
            <a:endParaRPr lang="nl-NL" sz="140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nl-NL" sz="1400">
                <a:latin typeface="Arial" panose="020B0604020202020204" pitchFamily="34" charset="0"/>
              </a:rPr>
              <a:t> </a:t>
            </a:r>
          </a:p>
          <a:p>
            <a:pPr>
              <a:lnSpc>
                <a:spcPct val="90000"/>
              </a:lnSpc>
            </a:pPr>
            <a:r>
              <a:rPr lang="nl-NL" sz="1400" i="1">
                <a:latin typeface="Arial" panose="020B0604020202020204" pitchFamily="34" charset="0"/>
              </a:rPr>
              <a:t>Kies de methodiek die het best bij jou casus past. Beschrijf in een verslag onderstaande punten:</a:t>
            </a:r>
            <a:endParaRPr lang="nl-NL" sz="140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nl-NL" sz="1400" i="1">
                <a:latin typeface="Arial" panose="020B0604020202020204" pitchFamily="34" charset="0"/>
              </a:rPr>
              <a:t>- Beschrijf de methodiek in een verslag.</a:t>
            </a:r>
            <a:br>
              <a:rPr lang="nl-NL" sz="1400" i="1">
                <a:latin typeface="Arial" panose="020B0604020202020204" pitchFamily="34" charset="0"/>
              </a:rPr>
            </a:br>
            <a:r>
              <a:rPr lang="nl-NL" sz="1400" i="1">
                <a:latin typeface="Arial" panose="020B0604020202020204" pitchFamily="34" charset="0"/>
              </a:rPr>
              <a:t>- Beschrijf waarom deze methodiek bij jou casus past.</a:t>
            </a:r>
            <a:endParaRPr lang="nl-NL" sz="140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nl-NL" sz="1400" i="1">
                <a:latin typeface="Arial" panose="020B0604020202020204" pitchFamily="34" charset="0"/>
              </a:rPr>
              <a:t>- Benoem minimaal 2 voordelen van deze methodiek.</a:t>
            </a:r>
            <a:endParaRPr lang="nl-NL" sz="14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263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9">
            <a:extLst>
              <a:ext uri="{FF2B5EF4-FFF2-40B4-BE49-F238E27FC236}">
                <a16:creationId xmlns:a16="http://schemas.microsoft.com/office/drawing/2014/main" id="{4091D54B-59AB-4A5E-8E9E-0421BD66D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47CE62E-FFFD-4A1F-BA78-C3B89C36FC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AE51FD27-6B6A-4D21-BF22-245DA9BD0B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1" name="Rectangle 13">
            <a:extLst>
              <a:ext uri="{FF2B5EF4-FFF2-40B4-BE49-F238E27FC236}">
                <a16:creationId xmlns:a16="http://schemas.microsoft.com/office/drawing/2014/main" id="{B8144315-1C5A-4185-A952-25D98D303D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Freeform 5">
            <a:extLst>
              <a:ext uri="{FF2B5EF4-FFF2-40B4-BE49-F238E27FC236}">
                <a16:creationId xmlns:a16="http://schemas.microsoft.com/office/drawing/2014/main" id="{4E212B76-74CB-461F-90A3-EF4F2397A8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202D31F-73E9-4AFB-BAD8-900CDFE2F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4929" y="1241266"/>
            <a:ext cx="4798142" cy="315375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b="0" i="0" kern="120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Sprint 3 GO</a:t>
            </a:r>
          </a:p>
        </p:txBody>
      </p:sp>
      <p:sp>
        <p:nvSpPr>
          <p:cNvPr id="23" name="Rectangle 17">
            <a:extLst>
              <a:ext uri="{FF2B5EF4-FFF2-40B4-BE49-F238E27FC236}">
                <a16:creationId xmlns:a16="http://schemas.microsoft.com/office/drawing/2014/main" id="{81E746D0-4B37-4869-B2EF-79D5F0FFFB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24" name="Graphic 6" descr="Kruipen">
            <a:extLst>
              <a:ext uri="{FF2B5EF4-FFF2-40B4-BE49-F238E27FC236}">
                <a16:creationId xmlns:a16="http://schemas.microsoft.com/office/drawing/2014/main" id="{4A077461-4B28-4B9D-9A38-167FC8C4A1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88503" y="1113063"/>
            <a:ext cx="4628758" cy="462875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197957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DF2D8F-C012-41AA-81E4-ACB8689CB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Sprint 4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F85E156-7EFA-41B1-AE50-6B06FC996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Rode lopers</a:t>
            </a:r>
          </a:p>
        </p:txBody>
      </p:sp>
    </p:spTree>
    <p:extLst>
      <p:ext uri="{BB962C8B-B14F-4D97-AF65-F5344CB8AC3E}">
        <p14:creationId xmlns:p14="http://schemas.microsoft.com/office/powerpoint/2010/main" val="376377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8D905D-B57A-4061-BF8A-51E7F214F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Sprint 5 Anamnese- of evaluatiegesprek voeren</a:t>
            </a:r>
            <a:br>
              <a:rPr lang="nl-NL"/>
            </a:br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BD3A8D9-834C-4981-A1D2-88FA81FC39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6034" y="2101174"/>
            <a:ext cx="11335966" cy="48249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/>
              <a:t> </a:t>
            </a:r>
          </a:p>
          <a:p>
            <a:r>
              <a:rPr lang="nl-NL"/>
              <a:t>Kies uit een anamnese- of evaluatiegesprek.</a:t>
            </a:r>
          </a:p>
          <a:p>
            <a:r>
              <a:rPr lang="nl-NL"/>
              <a:t>Maak vragen uit je planmethodiek voor je anamnese of evaluatie gesprek.</a:t>
            </a:r>
          </a:p>
          <a:p>
            <a:r>
              <a:rPr lang="nl-NL"/>
              <a:t>Voer een </a:t>
            </a:r>
            <a:r>
              <a:rPr lang="nl-NL" u="sng"/>
              <a:t>anamnese- of evaluatiegesprek </a:t>
            </a:r>
            <a:r>
              <a:rPr lang="nl-NL"/>
              <a:t>met de cliënt uit je casus  in de vorm van een rollenspel.</a:t>
            </a:r>
          </a:p>
          <a:p>
            <a:r>
              <a:rPr lang="nl-NL"/>
              <a:t>Signaleer (tijdens het gesprek) risico’s, veranderingen in het gedrag, de gezondheidstoestand, welbevinden en de veiligheid van de cliënt (en zijn/haar omgeving).</a:t>
            </a:r>
          </a:p>
          <a:p>
            <a:r>
              <a:rPr lang="nl-NL"/>
              <a:t>Maak hierbij gebruik van informatie die de cliënt geeft of je via de casus en rode loper weet.</a:t>
            </a:r>
          </a:p>
          <a:p>
            <a:r>
              <a:rPr lang="nl-NL"/>
              <a:t>Hou rekening met de eigen kracht en (medische) voorgeschiedenis van de cliënt, diens ervaringsdeskundigheid en met individuele verschillen die de communicatie kunnen beperken.</a:t>
            </a:r>
          </a:p>
          <a:p>
            <a:r>
              <a:rPr lang="nl-NL"/>
              <a:t>Neem het gesprek op (met beeld en geluid) zodat het achteraf beoordeeld kan worden</a:t>
            </a:r>
          </a:p>
          <a:p>
            <a:r>
              <a:rPr lang="nl-NL"/>
              <a:t>Let op dat je zelf goed in beeld bent. Bij de beoordeling wordt de gedragsobservatie uit exameneenheid C gebruikt bladzijde 4 van 10.</a:t>
            </a:r>
            <a:br>
              <a:rPr lang="nl-NL"/>
            </a:br>
            <a:r>
              <a:rPr lang="nl-NL" b="1"/>
              <a:t>Het filmpje mag maximaal 5 minuten duren.</a:t>
            </a:r>
            <a:endParaRPr lang="nl-NL"/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25944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-directiekamer">
  <a:themeElements>
    <a:clrScheme name="Ion-directiekamer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-directiekamer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-directiekamer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Breedbeeld</PresentationFormat>
  <Slides>14</Slides>
  <Notes>0</Notes>
  <HiddenSlides>0</HiddenSlide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Ion-directiekamer</vt:lpstr>
      <vt:lpstr>Examen C </vt:lpstr>
      <vt:lpstr>Examen C</vt:lpstr>
      <vt:lpstr>Hoe?</vt:lpstr>
      <vt:lpstr>examens</vt:lpstr>
      <vt:lpstr>Sprint 1: schrijven van een casus</vt:lpstr>
      <vt:lpstr>Sprint 2: planmethodiek beschrijven</vt:lpstr>
      <vt:lpstr>Sprint 3 GO</vt:lpstr>
      <vt:lpstr>Sprint 4</vt:lpstr>
      <vt:lpstr>Sprint 5 Anamnese- of evaluatiegesprek voeren </vt:lpstr>
      <vt:lpstr>zorgleefplan</vt:lpstr>
      <vt:lpstr>PowerPoint-presentatie</vt:lpstr>
      <vt:lpstr>Sprint 6Opdracht 2 bij EX16/20: Ondersteuningsplan bij- of opstellen </vt:lpstr>
      <vt:lpstr>Sprint 7Sprinopdrat 7:EX16/20: Ondersteuningsplan onderbouwen t 2 bij EX16/20: Ondersteuningsplan onderbouwen 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Examen C</dc:title>
  <dc:creator>Jacolien ten Cate</dc:creator>
  <cp:revision>32</cp:revision>
  <dcterms:created xsi:type="dcterms:W3CDTF">2021-03-04T14:14:38Z</dcterms:created>
  <dcterms:modified xsi:type="dcterms:W3CDTF">2022-02-15T10:57:57Z</dcterms:modified>
</cp:coreProperties>
</file>